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59" r:id="rId6"/>
    <p:sldId id="330" r:id="rId7"/>
    <p:sldId id="331" r:id="rId8"/>
    <p:sldId id="332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309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4CB559-7D4A-486D-ACC4-2E7400446AD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B24F35-81C5-406D-9EA6-EB7C8737043C}">
      <dgm:prSet/>
      <dgm:spPr/>
      <dgm:t>
        <a:bodyPr/>
        <a:lstStyle/>
        <a:p>
          <a:r>
            <a:rPr lang="en-US" dirty="0"/>
            <a:t>Districts must utilize at least these three Title IX personnel in the grievance process:</a:t>
          </a:r>
        </a:p>
      </dgm:t>
    </dgm:pt>
    <dgm:pt modelId="{0CF0FF81-2944-4A40-81EC-61F5FE593BA5}" type="parTrans" cxnId="{CC4ACAF5-CC89-4325-8794-2ED5077B9121}">
      <dgm:prSet/>
      <dgm:spPr/>
      <dgm:t>
        <a:bodyPr/>
        <a:lstStyle/>
        <a:p>
          <a:endParaRPr lang="en-US"/>
        </a:p>
      </dgm:t>
    </dgm:pt>
    <dgm:pt modelId="{3273E6C2-431A-446D-8882-057B6F07D84E}" type="sibTrans" cxnId="{CC4ACAF5-CC89-4325-8794-2ED5077B9121}">
      <dgm:prSet/>
      <dgm:spPr/>
      <dgm:t>
        <a:bodyPr/>
        <a:lstStyle/>
        <a:p>
          <a:endParaRPr lang="en-US"/>
        </a:p>
      </dgm:t>
    </dgm:pt>
    <dgm:pt modelId="{B71A7278-E6B0-476C-B671-4F4142E39288}">
      <dgm:prSet/>
      <dgm:spPr/>
      <dgm:t>
        <a:bodyPr/>
        <a:lstStyle/>
        <a:p>
          <a:r>
            <a:rPr lang="en-US" dirty="0"/>
            <a:t>Title IX </a:t>
          </a:r>
          <a:r>
            <a:rPr lang="en-US" dirty="0" smtClean="0"/>
            <a:t>Coordinator</a:t>
          </a:r>
        </a:p>
        <a:p>
          <a:r>
            <a:rPr lang="en-US" dirty="0" smtClean="0"/>
            <a:t>Dr. Murphy</a:t>
          </a:r>
          <a:endParaRPr lang="en-US" dirty="0"/>
        </a:p>
      </dgm:t>
    </dgm:pt>
    <dgm:pt modelId="{079C2DA7-CBDA-4868-BBD9-23E3518686D9}" type="parTrans" cxnId="{9EF36B2F-23BB-4B2D-A679-991BAC232370}">
      <dgm:prSet/>
      <dgm:spPr/>
      <dgm:t>
        <a:bodyPr/>
        <a:lstStyle/>
        <a:p>
          <a:endParaRPr lang="en-US"/>
        </a:p>
      </dgm:t>
    </dgm:pt>
    <dgm:pt modelId="{AFB559B7-BE56-443E-86E4-E29788392483}" type="sibTrans" cxnId="{9EF36B2F-23BB-4B2D-A679-991BAC232370}">
      <dgm:prSet/>
      <dgm:spPr/>
      <dgm:t>
        <a:bodyPr/>
        <a:lstStyle/>
        <a:p>
          <a:endParaRPr lang="en-US"/>
        </a:p>
      </dgm:t>
    </dgm:pt>
    <dgm:pt modelId="{EE6EA255-89A5-4DA6-93DB-10725E2AE7DE}">
      <dgm:prSet/>
      <dgm:spPr/>
      <dgm:t>
        <a:bodyPr/>
        <a:lstStyle/>
        <a:p>
          <a:r>
            <a:rPr lang="en-US" dirty="0" smtClean="0"/>
            <a:t>Investigator</a:t>
          </a:r>
        </a:p>
        <a:p>
          <a:r>
            <a:rPr lang="en-US" dirty="0" smtClean="0"/>
            <a:t>Typically School-Based Administrator</a:t>
          </a:r>
          <a:endParaRPr lang="en-US" dirty="0"/>
        </a:p>
      </dgm:t>
    </dgm:pt>
    <dgm:pt modelId="{593EA579-A121-46CE-95AD-BB19066C9CC4}" type="parTrans" cxnId="{C917474E-105C-46C5-9895-82F247CDFB2B}">
      <dgm:prSet/>
      <dgm:spPr/>
      <dgm:t>
        <a:bodyPr/>
        <a:lstStyle/>
        <a:p>
          <a:endParaRPr lang="en-US"/>
        </a:p>
      </dgm:t>
    </dgm:pt>
    <dgm:pt modelId="{55096CA0-8111-4E2A-9018-3B79C5317CC8}" type="sibTrans" cxnId="{C917474E-105C-46C5-9895-82F247CDFB2B}">
      <dgm:prSet/>
      <dgm:spPr/>
      <dgm:t>
        <a:bodyPr/>
        <a:lstStyle/>
        <a:p>
          <a:endParaRPr lang="en-US"/>
        </a:p>
      </dgm:t>
    </dgm:pt>
    <dgm:pt modelId="{0109638F-4AF6-4A5D-8B9B-07E43213C7F5}">
      <dgm:prSet/>
      <dgm:spPr/>
      <dgm:t>
        <a:bodyPr/>
        <a:lstStyle/>
        <a:p>
          <a:r>
            <a:rPr lang="en-US" dirty="0" smtClean="0"/>
            <a:t>Decision-Maker</a:t>
          </a:r>
        </a:p>
        <a:p>
          <a:r>
            <a:rPr lang="en-US" dirty="0" smtClean="0"/>
            <a:t>Dr. French</a:t>
          </a:r>
          <a:endParaRPr lang="en-US" dirty="0"/>
        </a:p>
      </dgm:t>
    </dgm:pt>
    <dgm:pt modelId="{7D880FBE-6912-43C9-9D29-B08A0BFE96A5}" type="parTrans" cxnId="{C9F6660F-1388-4A8B-AA2E-71BA8E77634B}">
      <dgm:prSet/>
      <dgm:spPr/>
      <dgm:t>
        <a:bodyPr/>
        <a:lstStyle/>
        <a:p>
          <a:endParaRPr lang="en-US"/>
        </a:p>
      </dgm:t>
    </dgm:pt>
    <dgm:pt modelId="{EAB5A3C4-8C6A-43A3-B369-6197389BA309}" type="sibTrans" cxnId="{C9F6660F-1388-4A8B-AA2E-71BA8E77634B}">
      <dgm:prSet/>
      <dgm:spPr/>
      <dgm:t>
        <a:bodyPr/>
        <a:lstStyle/>
        <a:p>
          <a:endParaRPr lang="en-US"/>
        </a:p>
      </dgm:t>
    </dgm:pt>
    <dgm:pt modelId="{D06BFB49-E292-44FD-8F21-90A83C0B3DE6}" type="pres">
      <dgm:prSet presAssocID="{8E4CB559-7D4A-486D-ACC4-2E7400446A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30CD3D6-D87B-4979-91B1-DC59659C1118}" type="pres">
      <dgm:prSet presAssocID="{75B24F35-81C5-406D-9EA6-EB7C8737043C}" presName="hierRoot1" presStyleCnt="0">
        <dgm:presLayoutVars>
          <dgm:hierBranch val="init"/>
        </dgm:presLayoutVars>
      </dgm:prSet>
      <dgm:spPr/>
    </dgm:pt>
    <dgm:pt modelId="{3280AD1A-96DC-4E30-99FC-4542E3CE43B0}" type="pres">
      <dgm:prSet presAssocID="{75B24F35-81C5-406D-9EA6-EB7C8737043C}" presName="rootComposite1" presStyleCnt="0"/>
      <dgm:spPr/>
    </dgm:pt>
    <dgm:pt modelId="{94138770-258A-4F66-AD76-BC4A030B2828}" type="pres">
      <dgm:prSet presAssocID="{75B24F35-81C5-406D-9EA6-EB7C8737043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9DD98B-94E5-4918-87F8-618344811DE9}" type="pres">
      <dgm:prSet presAssocID="{75B24F35-81C5-406D-9EA6-EB7C8737043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F8EC428-1074-42DD-B07B-5A6A66A2188F}" type="pres">
      <dgm:prSet presAssocID="{75B24F35-81C5-406D-9EA6-EB7C8737043C}" presName="hierChild2" presStyleCnt="0"/>
      <dgm:spPr/>
    </dgm:pt>
    <dgm:pt modelId="{9A761F6A-433B-4E28-A2B0-1B982057D283}" type="pres">
      <dgm:prSet presAssocID="{079C2DA7-CBDA-4868-BBD9-23E3518686D9}" presName="Name37" presStyleLbl="parChTrans1D2" presStyleIdx="0" presStyleCnt="3"/>
      <dgm:spPr/>
      <dgm:t>
        <a:bodyPr/>
        <a:lstStyle/>
        <a:p>
          <a:endParaRPr lang="en-US"/>
        </a:p>
      </dgm:t>
    </dgm:pt>
    <dgm:pt modelId="{CD5EE6BB-345B-40C6-AB06-664ED6ACD0DC}" type="pres">
      <dgm:prSet presAssocID="{B71A7278-E6B0-476C-B671-4F4142E39288}" presName="hierRoot2" presStyleCnt="0">
        <dgm:presLayoutVars>
          <dgm:hierBranch val="init"/>
        </dgm:presLayoutVars>
      </dgm:prSet>
      <dgm:spPr/>
    </dgm:pt>
    <dgm:pt modelId="{D105B1E8-90BA-4A30-B8C0-17B8762E3679}" type="pres">
      <dgm:prSet presAssocID="{B71A7278-E6B0-476C-B671-4F4142E39288}" presName="rootComposite" presStyleCnt="0"/>
      <dgm:spPr/>
    </dgm:pt>
    <dgm:pt modelId="{78F92A3D-AF72-42CB-991B-6E209EB48F7C}" type="pres">
      <dgm:prSet presAssocID="{B71A7278-E6B0-476C-B671-4F4142E3928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A2E6D8-8A41-46CF-920E-C01EE3274CBB}" type="pres">
      <dgm:prSet presAssocID="{B71A7278-E6B0-476C-B671-4F4142E39288}" presName="rootConnector" presStyleLbl="node2" presStyleIdx="0" presStyleCnt="3"/>
      <dgm:spPr/>
      <dgm:t>
        <a:bodyPr/>
        <a:lstStyle/>
        <a:p>
          <a:endParaRPr lang="en-US"/>
        </a:p>
      </dgm:t>
    </dgm:pt>
    <dgm:pt modelId="{164F3D5A-3D08-49AF-B881-387DB845F136}" type="pres">
      <dgm:prSet presAssocID="{B71A7278-E6B0-476C-B671-4F4142E39288}" presName="hierChild4" presStyleCnt="0"/>
      <dgm:spPr/>
    </dgm:pt>
    <dgm:pt modelId="{8039AAFD-305B-42F4-9CEC-A83FEEDCD4C5}" type="pres">
      <dgm:prSet presAssocID="{B71A7278-E6B0-476C-B671-4F4142E39288}" presName="hierChild5" presStyleCnt="0"/>
      <dgm:spPr/>
    </dgm:pt>
    <dgm:pt modelId="{3B784D7B-3D95-4096-86F9-4A0779268F23}" type="pres">
      <dgm:prSet presAssocID="{593EA579-A121-46CE-95AD-BB19066C9CC4}" presName="Name37" presStyleLbl="parChTrans1D2" presStyleIdx="1" presStyleCnt="3"/>
      <dgm:spPr/>
      <dgm:t>
        <a:bodyPr/>
        <a:lstStyle/>
        <a:p>
          <a:endParaRPr lang="en-US"/>
        </a:p>
      </dgm:t>
    </dgm:pt>
    <dgm:pt modelId="{DD51B9A0-7A50-4C2E-BCAB-EB958416A93D}" type="pres">
      <dgm:prSet presAssocID="{EE6EA255-89A5-4DA6-93DB-10725E2AE7DE}" presName="hierRoot2" presStyleCnt="0">
        <dgm:presLayoutVars>
          <dgm:hierBranch val="init"/>
        </dgm:presLayoutVars>
      </dgm:prSet>
      <dgm:spPr/>
    </dgm:pt>
    <dgm:pt modelId="{AE8116E8-70C0-4FA4-A50A-9943E5F95A49}" type="pres">
      <dgm:prSet presAssocID="{EE6EA255-89A5-4DA6-93DB-10725E2AE7DE}" presName="rootComposite" presStyleCnt="0"/>
      <dgm:spPr/>
    </dgm:pt>
    <dgm:pt modelId="{2456FA35-150F-4A43-9C65-B6617E6678EC}" type="pres">
      <dgm:prSet presAssocID="{EE6EA255-89A5-4DA6-93DB-10725E2AE7D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BCE909-6422-4427-956C-DB9635DEFDE8}" type="pres">
      <dgm:prSet presAssocID="{EE6EA255-89A5-4DA6-93DB-10725E2AE7DE}" presName="rootConnector" presStyleLbl="node2" presStyleIdx="1" presStyleCnt="3"/>
      <dgm:spPr/>
      <dgm:t>
        <a:bodyPr/>
        <a:lstStyle/>
        <a:p>
          <a:endParaRPr lang="en-US"/>
        </a:p>
      </dgm:t>
    </dgm:pt>
    <dgm:pt modelId="{18E6506C-9F71-4FB2-B40D-5DEA3043E3C6}" type="pres">
      <dgm:prSet presAssocID="{EE6EA255-89A5-4DA6-93DB-10725E2AE7DE}" presName="hierChild4" presStyleCnt="0"/>
      <dgm:spPr/>
    </dgm:pt>
    <dgm:pt modelId="{18EFE569-FED6-4E7E-BC23-27AAF7E202EE}" type="pres">
      <dgm:prSet presAssocID="{EE6EA255-89A5-4DA6-93DB-10725E2AE7DE}" presName="hierChild5" presStyleCnt="0"/>
      <dgm:spPr/>
    </dgm:pt>
    <dgm:pt modelId="{8A9645CE-BE0F-4F14-80BD-65C8B667063E}" type="pres">
      <dgm:prSet presAssocID="{7D880FBE-6912-43C9-9D29-B08A0BFE96A5}" presName="Name37" presStyleLbl="parChTrans1D2" presStyleIdx="2" presStyleCnt="3"/>
      <dgm:spPr/>
      <dgm:t>
        <a:bodyPr/>
        <a:lstStyle/>
        <a:p>
          <a:endParaRPr lang="en-US"/>
        </a:p>
      </dgm:t>
    </dgm:pt>
    <dgm:pt modelId="{CCC90B4C-9AE5-41A9-B849-7BC53EF52032}" type="pres">
      <dgm:prSet presAssocID="{0109638F-4AF6-4A5D-8B9B-07E43213C7F5}" presName="hierRoot2" presStyleCnt="0">
        <dgm:presLayoutVars>
          <dgm:hierBranch val="init"/>
        </dgm:presLayoutVars>
      </dgm:prSet>
      <dgm:spPr/>
    </dgm:pt>
    <dgm:pt modelId="{FADF75F4-E8CC-4431-8F6E-90C6318A8F1A}" type="pres">
      <dgm:prSet presAssocID="{0109638F-4AF6-4A5D-8B9B-07E43213C7F5}" presName="rootComposite" presStyleCnt="0"/>
      <dgm:spPr/>
    </dgm:pt>
    <dgm:pt modelId="{7B632252-585B-41DA-A341-F20DF31D9E66}" type="pres">
      <dgm:prSet presAssocID="{0109638F-4AF6-4A5D-8B9B-07E43213C7F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1192D8-B8E3-4E4B-B6A1-1D7733E6FD60}" type="pres">
      <dgm:prSet presAssocID="{0109638F-4AF6-4A5D-8B9B-07E43213C7F5}" presName="rootConnector" presStyleLbl="node2" presStyleIdx="2" presStyleCnt="3"/>
      <dgm:spPr/>
      <dgm:t>
        <a:bodyPr/>
        <a:lstStyle/>
        <a:p>
          <a:endParaRPr lang="en-US"/>
        </a:p>
      </dgm:t>
    </dgm:pt>
    <dgm:pt modelId="{C9D88F1A-2B10-4623-8079-0A6D203825EE}" type="pres">
      <dgm:prSet presAssocID="{0109638F-4AF6-4A5D-8B9B-07E43213C7F5}" presName="hierChild4" presStyleCnt="0"/>
      <dgm:spPr/>
    </dgm:pt>
    <dgm:pt modelId="{F299717A-65DC-466E-8E1C-F95F41CABEEE}" type="pres">
      <dgm:prSet presAssocID="{0109638F-4AF6-4A5D-8B9B-07E43213C7F5}" presName="hierChild5" presStyleCnt="0"/>
      <dgm:spPr/>
    </dgm:pt>
    <dgm:pt modelId="{52D69289-AFA4-4F03-A759-A969753E537D}" type="pres">
      <dgm:prSet presAssocID="{75B24F35-81C5-406D-9EA6-EB7C8737043C}" presName="hierChild3" presStyleCnt="0"/>
      <dgm:spPr/>
    </dgm:pt>
  </dgm:ptLst>
  <dgm:cxnLst>
    <dgm:cxn modelId="{6C31CF67-7F9E-44F8-A49E-C3EC912F6593}" type="presOf" srcId="{B71A7278-E6B0-476C-B671-4F4142E39288}" destId="{78F92A3D-AF72-42CB-991B-6E209EB48F7C}" srcOrd="0" destOrd="0" presId="urn:microsoft.com/office/officeart/2005/8/layout/orgChart1"/>
    <dgm:cxn modelId="{E972F571-DBF8-48F5-9A97-F80E1D2DCA91}" type="presOf" srcId="{7D880FBE-6912-43C9-9D29-B08A0BFE96A5}" destId="{8A9645CE-BE0F-4F14-80BD-65C8B667063E}" srcOrd="0" destOrd="0" presId="urn:microsoft.com/office/officeart/2005/8/layout/orgChart1"/>
    <dgm:cxn modelId="{8B9C240F-213A-46E1-9AB0-E69AA8446EF5}" type="presOf" srcId="{079C2DA7-CBDA-4868-BBD9-23E3518686D9}" destId="{9A761F6A-433B-4E28-A2B0-1B982057D283}" srcOrd="0" destOrd="0" presId="urn:microsoft.com/office/officeart/2005/8/layout/orgChart1"/>
    <dgm:cxn modelId="{69F2241E-3138-4E95-B4D6-CCB14D6047A2}" type="presOf" srcId="{8E4CB559-7D4A-486D-ACC4-2E7400446AD6}" destId="{D06BFB49-E292-44FD-8F21-90A83C0B3DE6}" srcOrd="0" destOrd="0" presId="urn:microsoft.com/office/officeart/2005/8/layout/orgChart1"/>
    <dgm:cxn modelId="{C917474E-105C-46C5-9895-82F247CDFB2B}" srcId="{75B24F35-81C5-406D-9EA6-EB7C8737043C}" destId="{EE6EA255-89A5-4DA6-93DB-10725E2AE7DE}" srcOrd="1" destOrd="0" parTransId="{593EA579-A121-46CE-95AD-BB19066C9CC4}" sibTransId="{55096CA0-8111-4E2A-9018-3B79C5317CC8}"/>
    <dgm:cxn modelId="{978905E2-E231-4142-83A2-36009C03F405}" type="presOf" srcId="{EE6EA255-89A5-4DA6-93DB-10725E2AE7DE}" destId="{8ABCE909-6422-4427-956C-DB9635DEFDE8}" srcOrd="1" destOrd="0" presId="urn:microsoft.com/office/officeart/2005/8/layout/orgChart1"/>
    <dgm:cxn modelId="{D09C6E14-B700-4035-B3C4-A2AA0037EBCB}" type="presOf" srcId="{EE6EA255-89A5-4DA6-93DB-10725E2AE7DE}" destId="{2456FA35-150F-4A43-9C65-B6617E6678EC}" srcOrd="0" destOrd="0" presId="urn:microsoft.com/office/officeart/2005/8/layout/orgChart1"/>
    <dgm:cxn modelId="{DE52BE25-D30E-4409-A4D9-67DE637CFA60}" type="presOf" srcId="{75B24F35-81C5-406D-9EA6-EB7C8737043C}" destId="{94138770-258A-4F66-AD76-BC4A030B2828}" srcOrd="0" destOrd="0" presId="urn:microsoft.com/office/officeart/2005/8/layout/orgChart1"/>
    <dgm:cxn modelId="{FBAED3A5-4872-4839-B5B6-66FB0F802713}" type="presOf" srcId="{75B24F35-81C5-406D-9EA6-EB7C8737043C}" destId="{5F9DD98B-94E5-4918-87F8-618344811DE9}" srcOrd="1" destOrd="0" presId="urn:microsoft.com/office/officeart/2005/8/layout/orgChart1"/>
    <dgm:cxn modelId="{CC4ACAF5-CC89-4325-8794-2ED5077B9121}" srcId="{8E4CB559-7D4A-486D-ACC4-2E7400446AD6}" destId="{75B24F35-81C5-406D-9EA6-EB7C8737043C}" srcOrd="0" destOrd="0" parTransId="{0CF0FF81-2944-4A40-81EC-61F5FE593BA5}" sibTransId="{3273E6C2-431A-446D-8882-057B6F07D84E}"/>
    <dgm:cxn modelId="{C9F6660F-1388-4A8B-AA2E-71BA8E77634B}" srcId="{75B24F35-81C5-406D-9EA6-EB7C8737043C}" destId="{0109638F-4AF6-4A5D-8B9B-07E43213C7F5}" srcOrd="2" destOrd="0" parTransId="{7D880FBE-6912-43C9-9D29-B08A0BFE96A5}" sibTransId="{EAB5A3C4-8C6A-43A3-B369-6197389BA309}"/>
    <dgm:cxn modelId="{5B2FA878-A410-44FB-8857-722C74541884}" type="presOf" srcId="{0109638F-4AF6-4A5D-8B9B-07E43213C7F5}" destId="{7B632252-585B-41DA-A341-F20DF31D9E66}" srcOrd="0" destOrd="0" presId="urn:microsoft.com/office/officeart/2005/8/layout/orgChart1"/>
    <dgm:cxn modelId="{A14000B7-6B52-4004-B2E5-ED65FD1CA8EA}" type="presOf" srcId="{593EA579-A121-46CE-95AD-BB19066C9CC4}" destId="{3B784D7B-3D95-4096-86F9-4A0779268F23}" srcOrd="0" destOrd="0" presId="urn:microsoft.com/office/officeart/2005/8/layout/orgChart1"/>
    <dgm:cxn modelId="{E807CB4A-929C-4BE2-8300-2AE676151639}" type="presOf" srcId="{B71A7278-E6B0-476C-B671-4F4142E39288}" destId="{08A2E6D8-8A41-46CF-920E-C01EE3274CBB}" srcOrd="1" destOrd="0" presId="urn:microsoft.com/office/officeart/2005/8/layout/orgChart1"/>
    <dgm:cxn modelId="{9EF36B2F-23BB-4B2D-A679-991BAC232370}" srcId="{75B24F35-81C5-406D-9EA6-EB7C8737043C}" destId="{B71A7278-E6B0-476C-B671-4F4142E39288}" srcOrd="0" destOrd="0" parTransId="{079C2DA7-CBDA-4868-BBD9-23E3518686D9}" sibTransId="{AFB559B7-BE56-443E-86E4-E29788392483}"/>
    <dgm:cxn modelId="{2731851C-03CA-47D0-9CCD-AB298695DD46}" type="presOf" srcId="{0109638F-4AF6-4A5D-8B9B-07E43213C7F5}" destId="{AE1192D8-B8E3-4E4B-B6A1-1D7733E6FD60}" srcOrd="1" destOrd="0" presId="urn:microsoft.com/office/officeart/2005/8/layout/orgChart1"/>
    <dgm:cxn modelId="{AD4E422A-CC73-4183-9D0A-8DFFC27C856E}" type="presParOf" srcId="{D06BFB49-E292-44FD-8F21-90A83C0B3DE6}" destId="{F30CD3D6-D87B-4979-91B1-DC59659C1118}" srcOrd="0" destOrd="0" presId="urn:microsoft.com/office/officeart/2005/8/layout/orgChart1"/>
    <dgm:cxn modelId="{75682CC0-9367-4F32-83A2-D3822F6D676E}" type="presParOf" srcId="{F30CD3D6-D87B-4979-91B1-DC59659C1118}" destId="{3280AD1A-96DC-4E30-99FC-4542E3CE43B0}" srcOrd="0" destOrd="0" presId="urn:microsoft.com/office/officeart/2005/8/layout/orgChart1"/>
    <dgm:cxn modelId="{07E924EA-BFC3-476F-9A60-B666013FFF27}" type="presParOf" srcId="{3280AD1A-96DC-4E30-99FC-4542E3CE43B0}" destId="{94138770-258A-4F66-AD76-BC4A030B2828}" srcOrd="0" destOrd="0" presId="urn:microsoft.com/office/officeart/2005/8/layout/orgChart1"/>
    <dgm:cxn modelId="{BEC6B2FE-FD4E-478D-86AD-5B32FFE8CD56}" type="presParOf" srcId="{3280AD1A-96DC-4E30-99FC-4542E3CE43B0}" destId="{5F9DD98B-94E5-4918-87F8-618344811DE9}" srcOrd="1" destOrd="0" presId="urn:microsoft.com/office/officeart/2005/8/layout/orgChart1"/>
    <dgm:cxn modelId="{ACCB04BF-522D-40FE-92C9-3AC05CC37D0F}" type="presParOf" srcId="{F30CD3D6-D87B-4979-91B1-DC59659C1118}" destId="{2F8EC428-1074-42DD-B07B-5A6A66A2188F}" srcOrd="1" destOrd="0" presId="urn:microsoft.com/office/officeart/2005/8/layout/orgChart1"/>
    <dgm:cxn modelId="{B276790D-4D47-423B-9D5E-CAD8B314137A}" type="presParOf" srcId="{2F8EC428-1074-42DD-B07B-5A6A66A2188F}" destId="{9A761F6A-433B-4E28-A2B0-1B982057D283}" srcOrd="0" destOrd="0" presId="urn:microsoft.com/office/officeart/2005/8/layout/orgChart1"/>
    <dgm:cxn modelId="{AEC11D85-CA3C-4F6B-AD66-C0AD64B21F4A}" type="presParOf" srcId="{2F8EC428-1074-42DD-B07B-5A6A66A2188F}" destId="{CD5EE6BB-345B-40C6-AB06-664ED6ACD0DC}" srcOrd="1" destOrd="0" presId="urn:microsoft.com/office/officeart/2005/8/layout/orgChart1"/>
    <dgm:cxn modelId="{7B1527C0-F323-4AE7-93A9-D16716D6C4F2}" type="presParOf" srcId="{CD5EE6BB-345B-40C6-AB06-664ED6ACD0DC}" destId="{D105B1E8-90BA-4A30-B8C0-17B8762E3679}" srcOrd="0" destOrd="0" presId="urn:microsoft.com/office/officeart/2005/8/layout/orgChart1"/>
    <dgm:cxn modelId="{CD241862-7FD8-4AFE-A5D1-28B9D27506AE}" type="presParOf" srcId="{D105B1E8-90BA-4A30-B8C0-17B8762E3679}" destId="{78F92A3D-AF72-42CB-991B-6E209EB48F7C}" srcOrd="0" destOrd="0" presId="urn:microsoft.com/office/officeart/2005/8/layout/orgChart1"/>
    <dgm:cxn modelId="{FFE4A06B-4949-48EB-9EF2-D4F956EE1B44}" type="presParOf" srcId="{D105B1E8-90BA-4A30-B8C0-17B8762E3679}" destId="{08A2E6D8-8A41-46CF-920E-C01EE3274CBB}" srcOrd="1" destOrd="0" presId="urn:microsoft.com/office/officeart/2005/8/layout/orgChart1"/>
    <dgm:cxn modelId="{6F9930C8-3B9C-4858-AD70-AFCF37AB1EAA}" type="presParOf" srcId="{CD5EE6BB-345B-40C6-AB06-664ED6ACD0DC}" destId="{164F3D5A-3D08-49AF-B881-387DB845F136}" srcOrd="1" destOrd="0" presId="urn:microsoft.com/office/officeart/2005/8/layout/orgChart1"/>
    <dgm:cxn modelId="{1D5F01FF-A947-49F1-A20B-BE1D69C1FBEF}" type="presParOf" srcId="{CD5EE6BB-345B-40C6-AB06-664ED6ACD0DC}" destId="{8039AAFD-305B-42F4-9CEC-A83FEEDCD4C5}" srcOrd="2" destOrd="0" presId="urn:microsoft.com/office/officeart/2005/8/layout/orgChart1"/>
    <dgm:cxn modelId="{72BAA04B-4641-4E89-AA66-95846F6E5CE2}" type="presParOf" srcId="{2F8EC428-1074-42DD-B07B-5A6A66A2188F}" destId="{3B784D7B-3D95-4096-86F9-4A0779268F23}" srcOrd="2" destOrd="0" presId="urn:microsoft.com/office/officeart/2005/8/layout/orgChart1"/>
    <dgm:cxn modelId="{796A41A3-0F9F-4CA4-ADA8-DB37596B6F3F}" type="presParOf" srcId="{2F8EC428-1074-42DD-B07B-5A6A66A2188F}" destId="{DD51B9A0-7A50-4C2E-BCAB-EB958416A93D}" srcOrd="3" destOrd="0" presId="urn:microsoft.com/office/officeart/2005/8/layout/orgChart1"/>
    <dgm:cxn modelId="{151A094E-4F54-47F7-BAF5-9F90DA4E3F47}" type="presParOf" srcId="{DD51B9A0-7A50-4C2E-BCAB-EB958416A93D}" destId="{AE8116E8-70C0-4FA4-A50A-9943E5F95A49}" srcOrd="0" destOrd="0" presId="urn:microsoft.com/office/officeart/2005/8/layout/orgChart1"/>
    <dgm:cxn modelId="{6981CD34-B3A0-43F1-BA31-3AF2843797E4}" type="presParOf" srcId="{AE8116E8-70C0-4FA4-A50A-9943E5F95A49}" destId="{2456FA35-150F-4A43-9C65-B6617E6678EC}" srcOrd="0" destOrd="0" presId="urn:microsoft.com/office/officeart/2005/8/layout/orgChart1"/>
    <dgm:cxn modelId="{98A0ADD0-CA1E-499A-AEF7-85B90F9E26C1}" type="presParOf" srcId="{AE8116E8-70C0-4FA4-A50A-9943E5F95A49}" destId="{8ABCE909-6422-4427-956C-DB9635DEFDE8}" srcOrd="1" destOrd="0" presId="urn:microsoft.com/office/officeart/2005/8/layout/orgChart1"/>
    <dgm:cxn modelId="{919C3AFC-4A36-4AA9-ABA2-A697DCD3A494}" type="presParOf" srcId="{DD51B9A0-7A50-4C2E-BCAB-EB958416A93D}" destId="{18E6506C-9F71-4FB2-B40D-5DEA3043E3C6}" srcOrd="1" destOrd="0" presId="urn:microsoft.com/office/officeart/2005/8/layout/orgChart1"/>
    <dgm:cxn modelId="{7C95BE6D-E426-4ECD-AEC0-71E42BFF2DC5}" type="presParOf" srcId="{DD51B9A0-7A50-4C2E-BCAB-EB958416A93D}" destId="{18EFE569-FED6-4E7E-BC23-27AAF7E202EE}" srcOrd="2" destOrd="0" presId="urn:microsoft.com/office/officeart/2005/8/layout/orgChart1"/>
    <dgm:cxn modelId="{824F5F7A-73CF-452D-A65A-FD600DA79D41}" type="presParOf" srcId="{2F8EC428-1074-42DD-B07B-5A6A66A2188F}" destId="{8A9645CE-BE0F-4F14-80BD-65C8B667063E}" srcOrd="4" destOrd="0" presId="urn:microsoft.com/office/officeart/2005/8/layout/orgChart1"/>
    <dgm:cxn modelId="{A0B31911-AC67-4077-ADA7-40B23454E100}" type="presParOf" srcId="{2F8EC428-1074-42DD-B07B-5A6A66A2188F}" destId="{CCC90B4C-9AE5-41A9-B849-7BC53EF52032}" srcOrd="5" destOrd="0" presId="urn:microsoft.com/office/officeart/2005/8/layout/orgChart1"/>
    <dgm:cxn modelId="{E95DB099-9A2B-4077-A48C-A9ABA67C8881}" type="presParOf" srcId="{CCC90B4C-9AE5-41A9-B849-7BC53EF52032}" destId="{FADF75F4-E8CC-4431-8F6E-90C6318A8F1A}" srcOrd="0" destOrd="0" presId="urn:microsoft.com/office/officeart/2005/8/layout/orgChart1"/>
    <dgm:cxn modelId="{C234CCD9-896C-406A-A732-BDA0F5B4E889}" type="presParOf" srcId="{FADF75F4-E8CC-4431-8F6E-90C6318A8F1A}" destId="{7B632252-585B-41DA-A341-F20DF31D9E66}" srcOrd="0" destOrd="0" presId="urn:microsoft.com/office/officeart/2005/8/layout/orgChart1"/>
    <dgm:cxn modelId="{5B68B71B-C07E-43E1-A84D-3A866E69EF45}" type="presParOf" srcId="{FADF75F4-E8CC-4431-8F6E-90C6318A8F1A}" destId="{AE1192D8-B8E3-4E4B-B6A1-1D7733E6FD60}" srcOrd="1" destOrd="0" presId="urn:microsoft.com/office/officeart/2005/8/layout/orgChart1"/>
    <dgm:cxn modelId="{AA9356D8-10DD-486B-87C5-9986A91FBEF2}" type="presParOf" srcId="{CCC90B4C-9AE5-41A9-B849-7BC53EF52032}" destId="{C9D88F1A-2B10-4623-8079-0A6D203825EE}" srcOrd="1" destOrd="0" presId="urn:microsoft.com/office/officeart/2005/8/layout/orgChart1"/>
    <dgm:cxn modelId="{1DAB5547-841E-40EF-B62C-E7572FD00F44}" type="presParOf" srcId="{CCC90B4C-9AE5-41A9-B849-7BC53EF52032}" destId="{F299717A-65DC-466E-8E1C-F95F41CABEEE}" srcOrd="2" destOrd="0" presId="urn:microsoft.com/office/officeart/2005/8/layout/orgChart1"/>
    <dgm:cxn modelId="{53F1EEE1-DACC-4428-85C2-419B1E114D62}" type="presParOf" srcId="{F30CD3D6-D87B-4979-91B1-DC59659C1118}" destId="{52D69289-AFA4-4F03-A759-A969753E537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9645CE-BE0F-4F14-80BD-65C8B667063E}">
      <dsp:nvSpPr>
        <dsp:cNvPr id="0" name=""/>
        <dsp:cNvSpPr/>
      </dsp:nvSpPr>
      <dsp:spPr>
        <a:xfrm>
          <a:off x="2822894" y="1937756"/>
          <a:ext cx="1997218" cy="346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312"/>
              </a:lnTo>
              <a:lnTo>
                <a:pt x="1997218" y="173312"/>
              </a:lnTo>
              <a:lnTo>
                <a:pt x="1997218" y="34662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84D7B-3D95-4096-86F9-4A0779268F23}">
      <dsp:nvSpPr>
        <dsp:cNvPr id="0" name=""/>
        <dsp:cNvSpPr/>
      </dsp:nvSpPr>
      <dsp:spPr>
        <a:xfrm>
          <a:off x="2777175" y="1937756"/>
          <a:ext cx="91440" cy="3466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62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61F6A-433B-4E28-A2B0-1B982057D283}">
      <dsp:nvSpPr>
        <dsp:cNvPr id="0" name=""/>
        <dsp:cNvSpPr/>
      </dsp:nvSpPr>
      <dsp:spPr>
        <a:xfrm>
          <a:off x="825676" y="1937756"/>
          <a:ext cx="1997218" cy="346624"/>
        </a:xfrm>
        <a:custGeom>
          <a:avLst/>
          <a:gdLst/>
          <a:ahLst/>
          <a:cxnLst/>
          <a:rect l="0" t="0" r="0" b="0"/>
          <a:pathLst>
            <a:path>
              <a:moveTo>
                <a:pt x="1997218" y="0"/>
              </a:moveTo>
              <a:lnTo>
                <a:pt x="1997218" y="173312"/>
              </a:lnTo>
              <a:lnTo>
                <a:pt x="0" y="173312"/>
              </a:lnTo>
              <a:lnTo>
                <a:pt x="0" y="34662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38770-258A-4F66-AD76-BC4A030B2828}">
      <dsp:nvSpPr>
        <dsp:cNvPr id="0" name=""/>
        <dsp:cNvSpPr/>
      </dsp:nvSpPr>
      <dsp:spPr>
        <a:xfrm>
          <a:off x="1997597" y="1112459"/>
          <a:ext cx="1650594" cy="825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Districts must utilize at least these three Title IX personnel in the grievance process:</a:t>
          </a:r>
        </a:p>
      </dsp:txBody>
      <dsp:txXfrm>
        <a:off x="1997597" y="1112459"/>
        <a:ext cx="1650594" cy="825297"/>
      </dsp:txXfrm>
    </dsp:sp>
    <dsp:sp modelId="{78F92A3D-AF72-42CB-991B-6E209EB48F7C}">
      <dsp:nvSpPr>
        <dsp:cNvPr id="0" name=""/>
        <dsp:cNvSpPr/>
      </dsp:nvSpPr>
      <dsp:spPr>
        <a:xfrm>
          <a:off x="379" y="2284381"/>
          <a:ext cx="1650594" cy="825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Title IX </a:t>
          </a:r>
          <a:r>
            <a:rPr lang="en-US" sz="1200" kern="1200" dirty="0" smtClean="0"/>
            <a:t>Coordinator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Dr. Murphy</a:t>
          </a:r>
          <a:endParaRPr lang="en-US" sz="1200" kern="1200" dirty="0"/>
        </a:p>
      </dsp:txBody>
      <dsp:txXfrm>
        <a:off x="379" y="2284381"/>
        <a:ext cx="1650594" cy="825297"/>
      </dsp:txXfrm>
    </dsp:sp>
    <dsp:sp modelId="{2456FA35-150F-4A43-9C65-B6617E6678EC}">
      <dsp:nvSpPr>
        <dsp:cNvPr id="0" name=""/>
        <dsp:cNvSpPr/>
      </dsp:nvSpPr>
      <dsp:spPr>
        <a:xfrm>
          <a:off x="1997597" y="2284381"/>
          <a:ext cx="1650594" cy="825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Investigator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Typically School-Based Administrator</a:t>
          </a:r>
          <a:endParaRPr lang="en-US" sz="1200" kern="1200" dirty="0"/>
        </a:p>
      </dsp:txBody>
      <dsp:txXfrm>
        <a:off x="1997597" y="2284381"/>
        <a:ext cx="1650594" cy="825297"/>
      </dsp:txXfrm>
    </dsp:sp>
    <dsp:sp modelId="{7B632252-585B-41DA-A341-F20DF31D9E66}">
      <dsp:nvSpPr>
        <dsp:cNvPr id="0" name=""/>
        <dsp:cNvSpPr/>
      </dsp:nvSpPr>
      <dsp:spPr>
        <a:xfrm>
          <a:off x="3994816" y="2284381"/>
          <a:ext cx="1650594" cy="825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Decision-Maker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Dr. French</a:t>
          </a:r>
          <a:endParaRPr lang="en-US" sz="1200" kern="1200" dirty="0"/>
        </a:p>
      </dsp:txBody>
      <dsp:txXfrm>
        <a:off x="3994816" y="2284381"/>
        <a:ext cx="1650594" cy="8252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703B8F-3E0C-4666-A667-B6E1513B3F0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928A678-7B58-4AEC-BC8C-A81F09046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52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8A678-7B58-4AEC-BC8C-A81F09046C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6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8A678-7B58-4AEC-BC8C-A81F09046C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76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8A678-7B58-4AEC-BC8C-A81F09046C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84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8A678-7B58-4AEC-BC8C-A81F09046C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80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4EDB7E-3CEA-4EF1-A965-30E859E427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76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8A678-7B58-4AEC-BC8C-A81F09046C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05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8A678-7B58-4AEC-BC8C-A81F09046C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32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/>
              <a:t>© WBK Legal 2020 This presentation is informational only and does not constitute legal advice.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8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029C6A6C-008D-470F-9E88-2860EA2DE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12015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5629F198-EF1D-461D-A975-69B9BD9B9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1533743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A6248316-6976-466D-92B1-4A592F3F7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2639040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6118EDEB-2263-4F01-84F3-8FEBCBFC4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3832779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59D96B9-693F-4B9C-A3D3-FCAF0874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1860448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3E5D05D4-F2BB-4260-AF17-6A4D36999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2863188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A3A45E4-6170-406C-9D36-0A57FFC86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4110387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6D10B624-8A64-4D6D-A999-BDD2DDF28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53959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0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CCC62C2-EEAB-4C78-8552-B85743F29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193911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6785F9A-717E-402E-9F37-0EA2F33F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98827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1800"/>
            </a:lvl1pPr>
            <a:lvl2pPr marL="742950" indent="-285750">
              <a:buFont typeface="Arial" panose="020B0604020202020204" pitchFamily="34" charset="0"/>
              <a:buChar char="•"/>
              <a:defRPr sz="1600"/>
            </a:lvl2pPr>
            <a:lvl3pPr marL="1143000" indent="-228600">
              <a:buFont typeface="Arial" panose="020B0604020202020204" pitchFamily="34" charset="0"/>
              <a:buChar char="•"/>
              <a:defRPr sz="1400"/>
            </a:lvl3pPr>
            <a:lvl4pPr marL="1600200" indent="-228600">
              <a:buFont typeface="Arial" panose="020B0604020202020204" pitchFamily="34" charset="0"/>
              <a:buChar char="•"/>
              <a:defRPr sz="1200"/>
            </a:lvl4pPr>
            <a:lvl5pPr marL="2057400" indent="-228600">
              <a:buFont typeface="Arial" panose="020B0604020202020204" pitchFamily="34" charset="0"/>
              <a:buChar char="•"/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8F449EE-54B3-4974-95DA-732E64FB8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19771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5D5873-09CA-40D7-881A-F15E4146E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413388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894EDC-957E-4F69-9BC3-4F060B78A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259729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E662FF6D-530C-4C1A-B012-7BA1BDAA4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329166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B024EBAA-1FDB-4A4E-81BE-FC351B9D2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3048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86315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© WBK Legal 2020 This presentation is informational only and does not constitute legal advice.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5FB7523-2B6A-479B-BEC3-9B8263F8F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6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A5S2_A3UA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o.boarddocs.com/pa/pete/Board.nsf/Publi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urphyj@pt-s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D18CD-38C5-42D8-970B-1D76A1D73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7788" y="1241266"/>
            <a:ext cx="6915149" cy="315375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EBEBEB"/>
                </a:solidFill>
                <a:cs typeface="Arabic Typesetting" panose="03020402040406030203" pitchFamily="66" charset="-78"/>
              </a:rPr>
              <a:t/>
            </a:r>
            <a:br>
              <a:rPr lang="en-US" sz="4800" dirty="0">
                <a:solidFill>
                  <a:srgbClr val="EBEBEB"/>
                </a:solidFill>
                <a:cs typeface="Arabic Typesetting" panose="03020402040406030203" pitchFamily="66" charset="-78"/>
              </a:rPr>
            </a:br>
            <a:r>
              <a:rPr lang="en-US" sz="4800" dirty="0">
                <a:solidFill>
                  <a:srgbClr val="EBEBEB"/>
                </a:solidFill>
                <a:cs typeface="Arabic Typesetting" panose="03020402040406030203" pitchFamily="66" charset="-78"/>
              </a:rPr>
              <a:t>TITLE </a:t>
            </a:r>
            <a:r>
              <a:rPr lang="en-US" sz="4800" dirty="0" smtClean="0">
                <a:solidFill>
                  <a:srgbClr val="EBEBEB"/>
                </a:solidFill>
                <a:cs typeface="Arabic Typesetting" panose="03020402040406030203" pitchFamily="66" charset="-78"/>
              </a:rPr>
              <a:t>IX Staff Training</a:t>
            </a:r>
            <a:br>
              <a:rPr lang="en-US" sz="4800" dirty="0" smtClean="0">
                <a:solidFill>
                  <a:srgbClr val="EBEBEB"/>
                </a:solidFill>
                <a:cs typeface="Arabic Typesetting" panose="03020402040406030203" pitchFamily="66" charset="-78"/>
              </a:rPr>
            </a:br>
            <a:r>
              <a:rPr lang="en-US" sz="4800" dirty="0" smtClean="0">
                <a:solidFill>
                  <a:srgbClr val="EBEBEB"/>
                </a:solidFill>
                <a:cs typeface="Arabic Typesetting" panose="03020402040406030203" pitchFamily="66" charset="-78"/>
              </a:rPr>
              <a:t>2020 – 2021 School Year</a:t>
            </a:r>
            <a:br>
              <a:rPr lang="en-US" sz="4800" dirty="0" smtClean="0">
                <a:solidFill>
                  <a:srgbClr val="EBEBEB"/>
                </a:solidFill>
                <a:cs typeface="Arabic Typesetting" panose="03020402040406030203" pitchFamily="66" charset="-78"/>
              </a:rPr>
            </a:br>
            <a:r>
              <a:rPr lang="en-US" sz="2400" dirty="0">
                <a:solidFill>
                  <a:srgbClr val="EBEBEB"/>
                </a:solidFill>
                <a:cs typeface="Arabic Typesetting" panose="03020402040406030203" pitchFamily="66" charset="-78"/>
              </a:rPr>
              <a:t/>
            </a:r>
            <a:br>
              <a:rPr lang="en-US" sz="2400" dirty="0">
                <a:solidFill>
                  <a:srgbClr val="EBEBEB"/>
                </a:solidFill>
                <a:cs typeface="Arabic Typesetting" panose="03020402040406030203" pitchFamily="66" charset="-78"/>
              </a:rPr>
            </a:br>
            <a:r>
              <a:rPr lang="en-US" sz="3400" dirty="0" smtClean="0">
                <a:solidFill>
                  <a:srgbClr val="EBEBEB"/>
                </a:solidFill>
                <a:cs typeface="Arabic Typesetting" panose="03020402040406030203" pitchFamily="66" charset="-78"/>
              </a:rPr>
              <a:t/>
            </a:r>
            <a:br>
              <a:rPr lang="en-US" sz="3400" dirty="0" smtClean="0">
                <a:solidFill>
                  <a:srgbClr val="EBEBEB"/>
                </a:solidFill>
                <a:cs typeface="Arabic Typesetting" panose="03020402040406030203" pitchFamily="66" charset="-78"/>
              </a:rPr>
            </a:br>
            <a:endParaRPr lang="en-US" sz="3400" dirty="0">
              <a:solidFill>
                <a:srgbClr val="EBEBEB"/>
              </a:solidFill>
            </a:endParaRPr>
          </a:p>
        </p:txBody>
      </p:sp>
      <p:grpSp>
        <p:nvGrpSpPr>
          <p:cNvPr id="1028" name="Group 74">
            <a:extLst>
              <a:ext uri="{FF2B5EF4-FFF2-40B4-BE49-F238E27FC236}">
                <a16:creationId xmlns:a16="http://schemas.microsoft.com/office/drawing/2014/main" id="{F41F5BDA-0140-462B-933C-538752EEAD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23335" y="396836"/>
            <a:ext cx="4992157" cy="6058999"/>
            <a:chOff x="6776508" y="396836"/>
            <a:chExt cx="4992157" cy="6058999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28AE763C-C631-453B-A3A7-09499D0DBD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Freeform 5">
              <a:extLst>
                <a:ext uri="{FF2B5EF4-FFF2-40B4-BE49-F238E27FC236}">
                  <a16:creationId xmlns:a16="http://schemas.microsoft.com/office/drawing/2014/main" id="{C0C2E541-1E75-440D-A59A-C2B3AB867C8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36158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78" name="Freeform 5">
              <a:extLst>
                <a:ext uri="{FF2B5EF4-FFF2-40B4-BE49-F238E27FC236}">
                  <a16:creationId xmlns:a16="http://schemas.microsoft.com/office/drawing/2014/main" id="{481FF14D-53DC-4EA3-8425-26F1B0F08F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47266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1DF638FA-34E8-4667-A9D6-523546670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9764" y="2106658"/>
            <a:ext cx="3526244" cy="2644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84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75C95-5A1D-4336-8FD0-6B2F55B16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IX: New Regulations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BAB00-EA55-4FC4-923D-4086A61FC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On May 6, 2020, the Secretary of Education amended the regulations implementing Title IX of the Education Amendments of 1972.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These new regulations </a:t>
            </a:r>
            <a:r>
              <a:rPr lang="en-US" sz="2800" dirty="0" smtClean="0"/>
              <a:t>took </a:t>
            </a:r>
            <a:r>
              <a:rPr lang="en-US" sz="2800" dirty="0"/>
              <a:t>effect on August 14, 2020.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The updates contain many substantial and procedural changes, including new definitions, mandated training for all Title IX officials, a formal grievance process, and multi-investigator models.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E9589-1047-444A-BC4D-87460E36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25516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950F1-6E4C-4792-BBB8-F8B2EECC7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73BB7-4B3D-401E-860F-C6D77437E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73417"/>
            <a:ext cx="10052738" cy="441260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What is Title IX?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Federal Civil Rights Statute that prohibits discrimination on the basis of sex in education programs and activities that receive Federal financial assistance.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What are the objectives of Title IX?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1) To avoid the use of Federal resources to support discriminatory practices;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2) To provide individual citizens effective protection against those practices.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i="1" dirty="0"/>
              <a:t>Cannon v. University of Chicago, Supreme Court, 1979 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329D5-6D77-406B-A8B8-DD81F9FFB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244543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0619C-1D52-422C-91A1-D31BD9C3A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Requirements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5D85C-FBA9-42AE-89FA-88ADD72A7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631578" cy="34163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All employees at K-12 schools are required </a:t>
            </a:r>
            <a:r>
              <a:rPr lang="en-US" sz="2000" dirty="0" smtClean="0"/>
              <a:t>to be trained and know how to </a:t>
            </a:r>
            <a:r>
              <a:rPr lang="en-US" sz="2000" dirty="0"/>
              <a:t>report Title IX sexual harassment.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 smtClean="0"/>
              <a:t>Additionally</a:t>
            </a:r>
            <a:r>
              <a:rPr lang="en-US" sz="2000" dirty="0"/>
              <a:t>, employee reporting requirements under the </a:t>
            </a:r>
            <a:r>
              <a:rPr lang="en-US" sz="2000" dirty="0" smtClean="0"/>
              <a:t>CPSL/Mandated Reporter </a:t>
            </a:r>
            <a:r>
              <a:rPr lang="en-US" sz="2000" dirty="0"/>
              <a:t>and School Code are still in effect.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Title IX officials at a school must receive training on Title IX and its regulations.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Depending on your role in the District, the </a:t>
            </a:r>
            <a:r>
              <a:rPr lang="en-US" sz="2000" dirty="0"/>
              <a:t>training includes the definition of sexual harassment, how Title IX applies to the school’s programs and activities, how to conduct a formal Title IX grievance process, and how to be an impartial decisionmaker including how to avoid prejudgment of the facts at issue, conflicts of interest, and bias.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5BAE9-457F-47A2-B724-E4B728C7B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54314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DD990-D787-44D8-BDA7-21CCA401B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1116238" cy="1600200"/>
          </a:xfrm>
        </p:spPr>
        <p:txBody>
          <a:bodyPr/>
          <a:lstStyle/>
          <a:p>
            <a:r>
              <a:rPr lang="en-US" dirty="0"/>
              <a:t>Title IX: Personnel 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1F59C84E-B885-4401-8192-92551DE4C4E6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120601174"/>
              </p:ext>
            </p:extLst>
          </p:nvPr>
        </p:nvGraphicFramePr>
        <p:xfrm>
          <a:off x="6149130" y="1348153"/>
          <a:ext cx="5645790" cy="4222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BBC5FB3-8A2D-463C-B819-AA10AB1D3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5151" y="2072081"/>
            <a:ext cx="4389015" cy="295711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These roles must be filled by different individuals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Designated Title IX Personnel dealing with a complaint must be free of conflicts of interest regarding parties to the complaint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AAF70F7-CD1F-47C5-A233-B08A884CD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10253748" cy="466162"/>
          </a:xfrm>
        </p:spPr>
        <p:txBody>
          <a:bodyPr/>
          <a:lstStyle/>
          <a:p>
            <a:r>
              <a:rPr lang="en-US" dirty="0"/>
              <a:t>© WBK Legal 2020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34897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OCR </a:t>
            </a:r>
            <a:r>
              <a:rPr lang="en-US" dirty="0" smtClean="0"/>
              <a:t>Webinar </a:t>
            </a:r>
            <a:r>
              <a:rPr lang="en-US" dirty="0"/>
              <a:t>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</a:t>
            </a:r>
            <a:r>
              <a:rPr lang="en-US" dirty="0"/>
              <a:t>to Report Sexual Harassment</a:t>
            </a:r>
            <a:br>
              <a:rPr lang="en-US" dirty="0"/>
            </a:br>
            <a:endParaRPr lang="en-US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www.youtube.com/watch?v=YA5S2_A3UAY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93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District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go.boarddocs.com/pa/pete/Board.nsf/Public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75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IX Review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r>
              <a:rPr lang="en-US" dirty="0" smtClean="0"/>
              <a:t>Role in Reporting</a:t>
            </a:r>
          </a:p>
          <a:p>
            <a:r>
              <a:rPr lang="en-US" dirty="0" smtClean="0"/>
              <a:t>Title IX Coordinator</a:t>
            </a:r>
          </a:p>
          <a:p>
            <a:pPr lvl="1"/>
            <a:r>
              <a:rPr lang="en-US" dirty="0" smtClean="0"/>
              <a:t>Dr. Jennifer Murphy</a:t>
            </a:r>
          </a:p>
          <a:p>
            <a:pPr lvl="1"/>
            <a:r>
              <a:rPr lang="en-US" dirty="0" smtClean="0">
                <a:hlinkClick r:id="rId2"/>
              </a:rPr>
              <a:t>murphyj@pt-sd.org</a:t>
            </a:r>
            <a:endParaRPr lang="en-US" dirty="0" smtClean="0"/>
          </a:p>
          <a:p>
            <a:pPr lvl="1"/>
            <a:r>
              <a:rPr lang="en-US" dirty="0" smtClean="0"/>
              <a:t>724-941-6251 ext. 7208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WBK Legal 2020 This presentation is informational only and does not constitute legal advice.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8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33">
      <a:dk1>
        <a:sysClr val="windowText" lastClr="000000"/>
      </a:dk1>
      <a:lt1>
        <a:sysClr val="window" lastClr="FFFFFF"/>
      </a:lt1>
      <a:dk2>
        <a:srgbClr val="C00000"/>
      </a:dk2>
      <a:lt2>
        <a:srgbClr val="FFFFFF"/>
      </a:lt2>
      <a:accent1>
        <a:srgbClr val="000000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461</Words>
  <Application>Microsoft Office PowerPoint</Application>
  <PresentationFormat>Widescreen</PresentationFormat>
  <Paragraphs>53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Arabic Typesetting</vt:lpstr>
      <vt:lpstr>Arial</vt:lpstr>
      <vt:lpstr>Calibri</vt:lpstr>
      <vt:lpstr>Century Gothic</vt:lpstr>
      <vt:lpstr>Wingdings 3</vt:lpstr>
      <vt:lpstr>Ion Boardroom</vt:lpstr>
      <vt:lpstr> TITLE IX Staff Training 2020 – 2021 School Year   </vt:lpstr>
      <vt:lpstr>Title IX: New Regulations </vt:lpstr>
      <vt:lpstr>Background Overview </vt:lpstr>
      <vt:lpstr>Training Requirements </vt:lpstr>
      <vt:lpstr>Title IX: Personnel </vt:lpstr>
      <vt:lpstr>OCR Webinar on  How to Report Sexual Harassment </vt:lpstr>
      <vt:lpstr>District Policies</vt:lpstr>
      <vt:lpstr>Title IX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IX August 14, 2020 Presented by Annemarie Harr Eagle, Esq.</dc:title>
  <dc:creator>Michelle Harrington</dc:creator>
  <cp:lastModifiedBy>Murphy, Jennifer</cp:lastModifiedBy>
  <cp:revision>17</cp:revision>
  <cp:lastPrinted>2020-10-13T16:55:34Z</cp:lastPrinted>
  <dcterms:created xsi:type="dcterms:W3CDTF">2020-08-13T19:08:41Z</dcterms:created>
  <dcterms:modified xsi:type="dcterms:W3CDTF">2020-10-14T15:50:31Z</dcterms:modified>
</cp:coreProperties>
</file>